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Практический семинар «Создание условий для успешности ребенка с ОВЗ в инклюзивном образовательном пространстве»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22.08.2017 г.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Роль </a:t>
            </a:r>
            <a:r>
              <a:rPr lang="ru-RU" dirty="0" err="1" smtClean="0"/>
              <a:t>ПМПк</a:t>
            </a:r>
            <a:r>
              <a:rPr lang="ru-RU" dirty="0" smtClean="0"/>
              <a:t> в организации инклюзивного пространства в ОО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5857892"/>
            <a:ext cx="457203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Зоткина Л.Н., председатель </a:t>
            </a:r>
            <a:r>
              <a:rPr lang="ru-RU" sz="2000" b="1" dirty="0" err="1" smtClean="0"/>
              <a:t>ПМПк</a:t>
            </a:r>
            <a:r>
              <a:rPr lang="ru-RU" sz="2000" b="1" dirty="0" smtClean="0"/>
              <a:t> </a:t>
            </a:r>
          </a:p>
          <a:p>
            <a:pPr algn="ctr"/>
            <a:r>
              <a:rPr lang="ru-RU" sz="2000" b="1" dirty="0" smtClean="0"/>
              <a:t>МБОУ СОШ № 4</a:t>
            </a:r>
            <a:endParaRPr lang="ru-RU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Роль школьного </a:t>
            </a:r>
            <a:r>
              <a:rPr lang="ru-RU" b="1" dirty="0" err="1" smtClean="0">
                <a:solidFill>
                  <a:schemeClr val="accent1"/>
                </a:solidFill>
              </a:rPr>
              <a:t>ПМПк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все члены школьного </a:t>
            </a:r>
            <a:r>
              <a:rPr lang="ru-RU" dirty="0" err="1" smtClean="0"/>
              <a:t>ПМПк</a:t>
            </a:r>
            <a:r>
              <a:rPr lang="ru-RU" dirty="0" smtClean="0"/>
              <a:t> должны работать в тесном контакте, как с учителем, так и с родителями обучающихся, постоянно отслеживать развитие ребенка, результативность его обучения;</a:t>
            </a:r>
          </a:p>
          <a:p>
            <a:pPr algn="just"/>
            <a:r>
              <a:rPr lang="ru-RU" dirty="0" smtClean="0"/>
              <a:t>практика убеждает, что только при правильном и своевременном выявлении нарушений интеллектуального, речевого и психофизического развития  обучающихся, а также при осуществлении индивидуально – дифференцированного подхода в процессе обучения ребенка  с ОВЗ в общеобразовательном классе он в состоянии овладеть учебной программой, адаптироваться в социуме.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В компетенцию школьного </a:t>
            </a:r>
            <a:r>
              <a:rPr lang="ru-RU" b="1" dirty="0" err="1" smtClean="0">
                <a:solidFill>
                  <a:schemeClr val="accent1"/>
                </a:solidFill>
              </a:rPr>
              <a:t>ПМПк</a:t>
            </a:r>
            <a:r>
              <a:rPr lang="ru-RU" b="1" dirty="0" smtClean="0">
                <a:solidFill>
                  <a:schemeClr val="accent1"/>
                </a:solidFill>
              </a:rPr>
              <a:t> входят следующие вопросы: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91015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изучение и анализ ситуации развития и обучения учащихся; 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выявление причин отклонения в развитии, уровня развития познавательной деятельности, внимания, работоспособности, эмоционально-личностной зрелости, личностных особенностей усвоения обучающимся учебного материала; 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выявление потенциальных возможностей обучающегося и необходимых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медико-психолого-педагогических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условий его оптимального развития;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выбор адекватного для обучающегося образовательного маршрута;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организация сбора информации и выявление детей с низким уровнем готовности к обучению;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организация психолого-педагогического мониторинга с целью отслеживания состояния и результативности развития личности ребенка, его уровня достижений по компонентам содержания обучения.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Нормативные документы (школьный уровень)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Приказ «</a:t>
            </a:r>
            <a:r>
              <a:rPr lang="ru-RU" b="1" dirty="0" smtClean="0"/>
              <a:t>О создании школьного </a:t>
            </a:r>
            <a:r>
              <a:rPr lang="ru-RU" b="1" dirty="0" err="1" smtClean="0"/>
              <a:t>психолого-медико-педагогического</a:t>
            </a:r>
            <a:r>
              <a:rPr lang="ru-RU" b="1" dirty="0" smtClean="0"/>
              <a:t> консилиума»:</a:t>
            </a:r>
          </a:p>
          <a:p>
            <a:pPr algn="just">
              <a:buNone/>
            </a:pPr>
            <a:r>
              <a:rPr lang="ru-RU" u="sng" dirty="0" smtClean="0"/>
              <a:t>Утвердить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состав школьного </a:t>
            </a:r>
            <a:r>
              <a:rPr lang="ru-RU" dirty="0" err="1" smtClean="0"/>
              <a:t>ПМПк</a:t>
            </a:r>
            <a:endParaRPr lang="ru-RU" dirty="0" smtClean="0"/>
          </a:p>
          <a:p>
            <a:pPr algn="just"/>
            <a:r>
              <a:rPr lang="ru-RU" dirty="0" smtClean="0"/>
              <a:t>порядок работы  </a:t>
            </a:r>
            <a:r>
              <a:rPr lang="ru-RU" dirty="0" err="1" smtClean="0"/>
              <a:t>ПМПк</a:t>
            </a:r>
            <a:endParaRPr lang="ru-RU" dirty="0" smtClean="0"/>
          </a:p>
          <a:p>
            <a:pPr algn="just"/>
            <a:r>
              <a:rPr lang="ru-RU" dirty="0" smtClean="0"/>
              <a:t>план работы школьного </a:t>
            </a:r>
            <a:r>
              <a:rPr lang="ru-RU" dirty="0" err="1" smtClean="0"/>
              <a:t>ПМПк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функциональные обязанности членов </a:t>
            </a:r>
            <a:r>
              <a:rPr lang="ru-RU" dirty="0" err="1" smtClean="0"/>
              <a:t>ПМПк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Назначить</a:t>
            </a:r>
            <a:r>
              <a:rPr lang="ru-RU" dirty="0" smtClean="0"/>
              <a:t> председателя школьного </a:t>
            </a:r>
            <a:r>
              <a:rPr lang="ru-RU" dirty="0" err="1" smtClean="0"/>
              <a:t>ПМПк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Методическое сопровождение 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/>
              <a:t>Рекомендации для педагогов</a:t>
            </a:r>
            <a:r>
              <a:rPr lang="ru-RU" dirty="0" smtClean="0"/>
              <a:t>:</a:t>
            </a:r>
          </a:p>
          <a:p>
            <a:pPr algn="just"/>
            <a:r>
              <a:rPr lang="ru-RU" sz="2800" dirty="0" smtClean="0"/>
              <a:t>памятка «Содержание </a:t>
            </a:r>
            <a:r>
              <a:rPr lang="ru-RU" sz="2800" dirty="0" smtClean="0"/>
              <a:t>изучения </a:t>
            </a:r>
            <a:r>
              <a:rPr lang="ru-RU" sz="2800" dirty="0" smtClean="0"/>
              <a:t>особенностей развития обучающихся и </a:t>
            </a:r>
            <a:r>
              <a:rPr lang="ru-RU" sz="2800" dirty="0" smtClean="0"/>
              <a:t>последовательность записи </a:t>
            </a:r>
            <a:r>
              <a:rPr lang="ru-RU" sz="2800" dirty="0" smtClean="0"/>
              <a:t>результатов при оформлении педагогического представления и психолого</a:t>
            </a:r>
            <a:r>
              <a:rPr lang="ru-RU" sz="2800" dirty="0" smtClean="0"/>
              <a:t>-</a:t>
            </a:r>
            <a:r>
              <a:rPr lang="ru-RU" sz="2800" dirty="0" smtClean="0"/>
              <a:t>педагогической характеристики»;</a:t>
            </a:r>
          </a:p>
          <a:p>
            <a:pPr algn="just"/>
            <a:r>
              <a:rPr lang="ru-RU" sz="2800" dirty="0" smtClean="0"/>
              <a:t>алгоритм </a:t>
            </a:r>
            <a:r>
              <a:rPr lang="ru-RU" sz="2800" dirty="0" smtClean="0"/>
              <a:t>написания психолого-педагогической </a:t>
            </a:r>
            <a:r>
              <a:rPr lang="ru-RU" sz="2800" dirty="0" smtClean="0"/>
              <a:t>характеристики;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Методическое сопровождение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 </a:t>
            </a:r>
            <a:r>
              <a:rPr lang="ru-RU" sz="2800" dirty="0" smtClean="0"/>
              <a:t>психолого-педагогические особенности детей среднего и старшего  школьного возраста с задержкой психического </a:t>
            </a:r>
            <a:r>
              <a:rPr lang="ru-RU" sz="2800" dirty="0" smtClean="0"/>
              <a:t>развития;</a:t>
            </a:r>
            <a:endParaRPr lang="ru-RU" sz="2800" dirty="0" smtClean="0"/>
          </a:p>
          <a:p>
            <a:pPr algn="just"/>
            <a:r>
              <a:rPr lang="ru-RU" sz="2800" dirty="0" smtClean="0"/>
              <a:t>психолого-педагогические </a:t>
            </a:r>
            <a:r>
              <a:rPr lang="ru-RU" sz="2800" dirty="0" smtClean="0"/>
              <a:t>особенности обучающихся, имеющих трудности в обучении. Рекомендации специалистам и педагогам по организации </a:t>
            </a:r>
            <a:r>
              <a:rPr lang="ru-RU" sz="2800" dirty="0" err="1" smtClean="0"/>
              <a:t>коррекцционно-развивающей</a:t>
            </a:r>
            <a:r>
              <a:rPr lang="ru-RU" sz="2800" dirty="0" smtClean="0"/>
              <a:t> </a:t>
            </a:r>
            <a:r>
              <a:rPr lang="ru-RU" sz="2800" dirty="0" smtClean="0"/>
              <a:t>работы;</a:t>
            </a:r>
          </a:p>
          <a:p>
            <a:pPr algn="just"/>
            <a:r>
              <a:rPr lang="ru-RU" sz="2800" dirty="0" smtClean="0"/>
              <a:t>Памятка для </a:t>
            </a:r>
            <a:r>
              <a:rPr lang="ru-RU" sz="2800" dirty="0" smtClean="0"/>
              <a:t>учителя «Развитие  </a:t>
            </a:r>
            <a:r>
              <a:rPr lang="ru-RU" sz="2800" dirty="0" smtClean="0"/>
              <a:t>УУД  ребенка с ограниченными возможностями здоровья</a:t>
            </a:r>
            <a:r>
              <a:rPr lang="ru-RU" sz="2800" dirty="0" smtClean="0"/>
              <a:t>». </a:t>
            </a:r>
            <a:endParaRPr lang="ru-RU" sz="2800" dirty="0" smtClean="0"/>
          </a:p>
          <a:p>
            <a:pPr algn="just"/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Документация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/>
              <a:t>представление на </a:t>
            </a:r>
            <a:r>
              <a:rPr lang="ru-RU" sz="3600" dirty="0" err="1" smtClean="0"/>
              <a:t>ПМПк</a:t>
            </a:r>
            <a:r>
              <a:rPr lang="ru-RU" sz="3600" dirty="0" smtClean="0"/>
              <a:t> (педагог, социальный педагог, психолог, мед. сестра);</a:t>
            </a:r>
          </a:p>
          <a:p>
            <a:r>
              <a:rPr lang="ru-RU" sz="3600" dirty="0" smtClean="0"/>
              <a:t>к</a:t>
            </a:r>
            <a:r>
              <a:rPr lang="ru-RU" sz="3600" dirty="0" smtClean="0"/>
              <a:t>арта развития ребенка;</a:t>
            </a:r>
          </a:p>
          <a:p>
            <a:r>
              <a:rPr lang="ru-RU" sz="3600" dirty="0" smtClean="0"/>
              <a:t>табель успеваемости и </a:t>
            </a:r>
            <a:r>
              <a:rPr lang="ru-RU" sz="3600" dirty="0" smtClean="0"/>
              <a:t>посещаемости;</a:t>
            </a:r>
          </a:p>
          <a:p>
            <a:r>
              <a:rPr lang="ru-RU" sz="3600" dirty="0" smtClean="0"/>
              <a:t>заключение </a:t>
            </a:r>
            <a:r>
              <a:rPr lang="ru-RU" sz="3600" dirty="0" err="1" smtClean="0"/>
              <a:t>ПМПк</a:t>
            </a:r>
            <a:endParaRPr lang="ru-RU" sz="3600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Карта развития ребенка (динамическое наблюдение) 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титульный лист</a:t>
            </a:r>
          </a:p>
          <a:p>
            <a:pPr algn="just"/>
            <a:r>
              <a:rPr lang="ru-RU" dirty="0" smtClean="0"/>
              <a:t>копия заключения ПМПК (при наличии) </a:t>
            </a:r>
          </a:p>
          <a:p>
            <a:pPr algn="just"/>
            <a:r>
              <a:rPr lang="ru-RU" dirty="0" smtClean="0"/>
              <a:t>копия свидетельства о рождении (паспорт) обучающегося</a:t>
            </a:r>
          </a:p>
          <a:p>
            <a:pPr algn="just"/>
            <a:r>
              <a:rPr lang="ru-RU" dirty="0" smtClean="0"/>
              <a:t>копия паспорта одного из родителей (законного представителя) </a:t>
            </a:r>
          </a:p>
          <a:p>
            <a:pPr algn="just"/>
            <a:r>
              <a:rPr lang="ru-RU" dirty="0" smtClean="0"/>
              <a:t>договор </a:t>
            </a:r>
          </a:p>
          <a:p>
            <a:pPr algn="just"/>
            <a:r>
              <a:rPr lang="ru-RU" dirty="0" err="1" smtClean="0"/>
              <a:t>п</a:t>
            </a:r>
            <a:r>
              <a:rPr lang="ru-RU" dirty="0" err="1" smtClean="0"/>
              <a:t>сихолого</a:t>
            </a:r>
            <a:r>
              <a:rPr lang="ru-RU" dirty="0" smtClean="0"/>
              <a:t> – педагогическая характеристика</a:t>
            </a:r>
          </a:p>
          <a:p>
            <a:pPr algn="just"/>
            <a:r>
              <a:rPr lang="ru-RU" dirty="0" smtClean="0"/>
              <a:t>т</a:t>
            </a:r>
            <a:r>
              <a:rPr lang="ru-RU" dirty="0" smtClean="0"/>
              <a:t>абель успеваемости (по окончанию каждой четверти)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Карта развития ребенка (динамическое наблюдение)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к</a:t>
            </a:r>
            <a:r>
              <a:rPr lang="ru-RU" dirty="0" smtClean="0"/>
              <a:t>опии контрольных работ</a:t>
            </a:r>
          </a:p>
          <a:p>
            <a:pPr algn="just"/>
            <a:r>
              <a:rPr lang="ru-RU" dirty="0" smtClean="0"/>
              <a:t>представления специалистов </a:t>
            </a:r>
            <a:r>
              <a:rPr lang="ru-RU" dirty="0" err="1" smtClean="0"/>
              <a:t>ПМПк</a:t>
            </a:r>
            <a:endParaRPr lang="ru-RU" dirty="0" smtClean="0"/>
          </a:p>
          <a:p>
            <a:pPr algn="just"/>
            <a:r>
              <a:rPr lang="ru-RU" dirty="0" smtClean="0"/>
              <a:t>заключение </a:t>
            </a:r>
            <a:r>
              <a:rPr lang="ru-RU" dirty="0" err="1" smtClean="0"/>
              <a:t>ПМПк</a:t>
            </a:r>
            <a:endParaRPr lang="ru-RU" dirty="0" smtClean="0"/>
          </a:p>
          <a:p>
            <a:pPr algn="just"/>
            <a:r>
              <a:rPr lang="ru-RU" dirty="0" smtClean="0"/>
              <a:t>план коррекционно-развивающей деятельности с </a:t>
            </a:r>
            <a:r>
              <a:rPr lang="ru-RU" dirty="0" smtClean="0"/>
              <a:t>обучающимся</a:t>
            </a:r>
          </a:p>
          <a:p>
            <a:pPr algn="just"/>
            <a:r>
              <a:rPr lang="ru-RU" dirty="0" smtClean="0"/>
              <a:t>г</a:t>
            </a:r>
            <a:r>
              <a:rPr lang="ru-RU" dirty="0" smtClean="0"/>
              <a:t>рафик индивидуальной </a:t>
            </a:r>
            <a:r>
              <a:rPr lang="ru-RU" dirty="0" err="1" smtClean="0"/>
              <a:t>коррекционно</a:t>
            </a:r>
            <a:r>
              <a:rPr lang="ru-RU" dirty="0" smtClean="0"/>
              <a:t> – развивающей работы</a:t>
            </a:r>
            <a:endParaRPr lang="ru-RU" dirty="0" smtClean="0"/>
          </a:p>
          <a:p>
            <a:pPr algn="just"/>
            <a:r>
              <a:rPr lang="ru-RU" dirty="0" smtClean="0"/>
              <a:t>лист </a:t>
            </a:r>
            <a:r>
              <a:rPr lang="ru-RU" dirty="0" smtClean="0"/>
              <a:t>коррекционных </a:t>
            </a:r>
            <a:r>
              <a:rPr lang="ru-RU" dirty="0" smtClean="0"/>
              <a:t>занятий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Карта развития ребенка (динамическое наблюдение)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психологическое </a:t>
            </a:r>
            <a:r>
              <a:rPr lang="ru-RU" dirty="0" smtClean="0"/>
              <a:t>представление для отслеживания динамики развития обучающегося </a:t>
            </a:r>
            <a:endParaRPr lang="ru-RU" dirty="0" smtClean="0"/>
          </a:p>
          <a:p>
            <a:pPr algn="just"/>
            <a:r>
              <a:rPr lang="ru-RU" dirty="0" smtClean="0"/>
              <a:t>педагогическое представление для отслеживания динамики развития обучающегося 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281</TotalTime>
  <Words>397</Words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Роль ПМПк в организации инклюзивного пространства в ОО</vt:lpstr>
      <vt:lpstr>В компетенцию школьного ПМПк входят следующие вопросы:</vt:lpstr>
      <vt:lpstr>Нормативные документы (школьный уровень)</vt:lpstr>
      <vt:lpstr>Методическое сопровождение </vt:lpstr>
      <vt:lpstr>Методическое сопровождение </vt:lpstr>
      <vt:lpstr>Документация</vt:lpstr>
      <vt:lpstr>Карта развития ребенка (динамическое наблюдение) </vt:lpstr>
      <vt:lpstr>Карта развития ребенка (динамическое наблюдение) </vt:lpstr>
      <vt:lpstr>Карта развития ребенка (динамическое наблюдение) </vt:lpstr>
      <vt:lpstr>Роль школьного ПМПк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 Зоткина</dc:creator>
  <cp:lastModifiedBy>Людмила Зоткина</cp:lastModifiedBy>
  <cp:revision>31</cp:revision>
  <dcterms:created xsi:type="dcterms:W3CDTF">2017-08-21T07:09:11Z</dcterms:created>
  <dcterms:modified xsi:type="dcterms:W3CDTF">2017-08-21T20:43:58Z</dcterms:modified>
</cp:coreProperties>
</file>